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399" r:id="rId3"/>
    <p:sldId id="420" r:id="rId4"/>
    <p:sldId id="257" r:id="rId5"/>
    <p:sldId id="258" r:id="rId6"/>
    <p:sldId id="389" r:id="rId7"/>
    <p:sldId id="259" r:id="rId8"/>
    <p:sldId id="421" r:id="rId9"/>
    <p:sldId id="422" r:id="rId10"/>
    <p:sldId id="423" r:id="rId11"/>
    <p:sldId id="403" r:id="rId12"/>
    <p:sldId id="404" r:id="rId13"/>
    <p:sldId id="424" r:id="rId14"/>
    <p:sldId id="396" r:id="rId15"/>
    <p:sldId id="425" r:id="rId16"/>
    <p:sldId id="260" r:id="rId17"/>
    <p:sldId id="426" r:id="rId18"/>
    <p:sldId id="409" r:id="rId19"/>
    <p:sldId id="427" r:id="rId20"/>
    <p:sldId id="416" r:id="rId21"/>
    <p:sldId id="402" r:id="rId22"/>
    <p:sldId id="406" r:id="rId23"/>
    <p:sldId id="401" r:id="rId24"/>
    <p:sldId id="410" r:id="rId25"/>
    <p:sldId id="407" r:id="rId26"/>
    <p:sldId id="411" r:id="rId27"/>
    <p:sldId id="408" r:id="rId28"/>
    <p:sldId id="412" r:id="rId29"/>
    <p:sldId id="413" r:id="rId30"/>
    <p:sldId id="414" r:id="rId31"/>
    <p:sldId id="418" r:id="rId32"/>
    <p:sldId id="419" r:id="rId33"/>
    <p:sldId id="269" r:id="rId34"/>
    <p:sldId id="4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Beeler" initials="BB" lastIdx="1" clrIdx="0">
    <p:extLst>
      <p:ext uri="{19B8F6BF-5375-455C-9EA6-DF929625EA0E}">
        <p15:presenceInfo xmlns:p15="http://schemas.microsoft.com/office/powerpoint/2012/main" userId="S::bwbeeler@ncsu.edu::c2a01b69-e635-4027-85d9-50edbc8f64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5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56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4EE24-4485-4C95-9E40-BBD0D11EDAB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8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82DD6-9341-5D45-8315-D1D158FBFE4A}" type="datetime1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08C5E-755C-104C-BC75-E5DB0D260750}" type="datetime1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A5D20-1302-4F43-A103-2F2A75585A40}" type="datetime1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202B-BCBD-3B4F-96A0-D9C0E2A1DC2C}" type="datetime1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9EDF5-3C82-9B47-86A1-D747ACB35BBB}" type="datetime1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76FD-2D92-734B-8B54-A21657698305}" type="datetime1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58F13-656B-6A41-BC98-7A4EFFAD4B91}" type="datetime1">
              <a:rPr lang="en-US" smtClean="0"/>
              <a:t>4/6/22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97F0-9784-3749-B613-6D6C7D680257}" type="datetime1">
              <a:rPr lang="en-US" smtClean="0"/>
              <a:t>4/6/22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642D8-68CE-C14A-A2C1-AFE5F77D84A0}" type="datetime1">
              <a:rPr lang="en-US" smtClean="0"/>
              <a:t>4/6/22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8CA16-CA11-8A47-99CE-6248FEF0026D}" type="datetime1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0250-BC61-9D43-8FF3-D942E60AA98E}" type="datetime1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A677D97-8CB2-8D49-BFFA-6C4C34E5F668}" type="datetime1">
              <a:rPr lang="en-US" smtClean="0"/>
              <a:t>4/6/22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tiff"/><Relationship Id="rId3" Type="http://schemas.openxmlformats.org/officeDocument/2006/relationships/image" Target="../media/image65.tiff"/><Relationship Id="rId7" Type="http://schemas.openxmlformats.org/officeDocument/2006/relationships/image" Target="../media/image69.tif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tiff"/><Relationship Id="rId5" Type="http://schemas.openxmlformats.org/officeDocument/2006/relationships/image" Target="../media/image67.tiff"/><Relationship Id="rId4" Type="http://schemas.openxmlformats.org/officeDocument/2006/relationships/image" Target="../media/image66.tiff"/><Relationship Id="rId9" Type="http://schemas.openxmlformats.org/officeDocument/2006/relationships/image" Target="../media/image71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7" Type="http://schemas.openxmlformats.org/officeDocument/2006/relationships/image" Target="../media/image83.tiff"/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tiff"/><Relationship Id="rId5" Type="http://schemas.openxmlformats.org/officeDocument/2006/relationships/image" Target="../media/image81.tiff"/><Relationship Id="rId4" Type="http://schemas.openxmlformats.org/officeDocument/2006/relationships/image" Target="../media/image8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Nuclear Fuel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Benjamin Beeler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Department of Nuclear Engineering</a:t>
            </a:r>
          </a:p>
          <a:p>
            <a:r>
              <a:rPr lang="en-US" dirty="0"/>
              <a:t>North Carolina State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8B5B-C3C6-0046-A7FC-AC7B4BC5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0CE87-399D-1641-BB35-A0279B0AE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824395" cy="3965670"/>
          </a:xfrm>
        </p:spPr>
        <p:txBody>
          <a:bodyPr/>
          <a:lstStyle/>
          <a:p>
            <a:r>
              <a:rPr lang="en-US" dirty="0"/>
              <a:t>UO2 can be combined with PuO2 for a mixed oxide (MOX) fuel for use in fast reactors</a:t>
            </a:r>
          </a:p>
          <a:p>
            <a:r>
              <a:rPr lang="en-US" dirty="0"/>
              <a:t>Allows to burn excess weapons grade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645FF-8447-7742-9B0B-E489B4B6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146FD-06A8-F749-BB40-B0400BE9AF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4503" y="2443389"/>
            <a:ext cx="3030993" cy="30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7497852" y="2160495"/>
            <a:ext cx="4298704" cy="18571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5832C-D098-C24F-808B-AF72981A44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618" y="4132989"/>
            <a:ext cx="2355382" cy="1861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E23A2-F653-0A4D-A0B4-F879CF2B9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662906" y="3820449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5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144" y="4143330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17920" cy="3965670"/>
          </a:xfrm>
        </p:spPr>
        <p:txBody>
          <a:bodyPr/>
          <a:lstStyle/>
          <a:p>
            <a:r>
              <a:rPr lang="en-US" sz="2000" dirty="0"/>
              <a:t>Utilized in sodium cooled fast reactors (SFRs) - EBR I, EBR II</a:t>
            </a:r>
          </a:p>
          <a:p>
            <a:r>
              <a:rPr lang="en-US" sz="2000" dirty="0"/>
              <a:t>Varied crystal structure and compositional environment</a:t>
            </a:r>
          </a:p>
          <a:p>
            <a:r>
              <a:rPr lang="en-US" sz="2000" dirty="0"/>
              <a:t>Easily alloyed with Pu, minor actinides (MA)</a:t>
            </a:r>
          </a:p>
          <a:p>
            <a:r>
              <a:rPr lang="en-US" sz="2000" dirty="0"/>
              <a:t>Can function as a breeder/burner fuel</a:t>
            </a:r>
          </a:p>
          <a:p>
            <a:r>
              <a:rPr lang="en-US" sz="2000" dirty="0"/>
              <a:t>Sodium coolant</a:t>
            </a:r>
          </a:p>
          <a:p>
            <a:r>
              <a:rPr lang="en-US" sz="2000" dirty="0"/>
              <a:t>Fe-based cladding</a:t>
            </a:r>
          </a:p>
          <a:p>
            <a:r>
              <a:rPr lang="en-US" sz="2000" dirty="0"/>
              <a:t>Alloy with Zr to increase the melting point and to stabilize the high temperature body-centered cubic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77" y="1104312"/>
            <a:ext cx="4042777" cy="28850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77C6B-7576-8141-8527-C9F8323836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7323" y="4210678"/>
            <a:ext cx="2854052" cy="21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17920" cy="3965670"/>
          </a:xfrm>
        </p:spPr>
        <p:txBody>
          <a:bodyPr/>
          <a:lstStyle/>
          <a:p>
            <a:r>
              <a:rPr lang="en-US" sz="2000" dirty="0"/>
              <a:t>Phenomena of interest</a:t>
            </a:r>
          </a:p>
          <a:p>
            <a:pPr lvl="1"/>
            <a:r>
              <a:rPr lang="en-US" sz="2000" dirty="0"/>
              <a:t>30-50% swelling</a:t>
            </a:r>
          </a:p>
          <a:p>
            <a:pPr lvl="1"/>
            <a:r>
              <a:rPr lang="en-US" sz="2000" dirty="0"/>
              <a:t>Constituent redistribution</a:t>
            </a:r>
          </a:p>
          <a:p>
            <a:pPr lvl="1"/>
            <a:r>
              <a:rPr lang="en-US" sz="2000" dirty="0"/>
              <a:t>Alpha tearing</a:t>
            </a:r>
          </a:p>
          <a:p>
            <a:pPr lvl="1"/>
            <a:r>
              <a:rPr lang="en-US" sz="2000" dirty="0"/>
              <a:t>FCCI</a:t>
            </a:r>
          </a:p>
          <a:p>
            <a:r>
              <a:rPr lang="en-US" sz="2000" dirty="0"/>
              <a:t>Good: High thermal conductivity; Stability to high burnups (&gt; 20%); Flexible composition; Inherent safety- negative reactivity feedback, etc.</a:t>
            </a:r>
          </a:p>
          <a:p>
            <a:r>
              <a:rPr lang="en-US" sz="2000" dirty="0"/>
              <a:t>Bad: Low melting point; Dramatic fuel swelling that must be accounted for; Incredibly complex microstructures; Fuel-Clad Chemical Interaction, Easily oxidized, etc.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0E915-95B1-7547-BAE8-A4F2C7C17C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0" y="1968502"/>
            <a:ext cx="2904905" cy="2183904"/>
          </a:xfrm>
          <a:prstGeom prst="rect">
            <a:avLst/>
          </a:prstGeom>
        </p:spPr>
      </p:pic>
      <p:pic>
        <p:nvPicPr>
          <p:cNvPr id="10" name="Picture 2" descr="C:\Users\beeler\Desktop\work\fission_gas_paper\alpha.jpg">
            <a:extLst>
              <a:ext uri="{FF2B5EF4-FFF2-40B4-BE49-F238E27FC236}">
                <a16:creationId xmlns:a16="http://schemas.microsoft.com/office/drawing/2014/main" id="{2F7C2495-6D34-7949-A2E3-86F0DF2B8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0451" y="3213743"/>
            <a:ext cx="1291535" cy="112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:\Users\beeler\Desktop\work\e_d_pic.tif">
            <a:extLst>
              <a:ext uri="{FF2B5EF4-FFF2-40B4-BE49-F238E27FC236}">
                <a16:creationId xmlns:a16="http://schemas.microsoft.com/office/drawing/2014/main" id="{255F078C-BAB8-6A43-BCE0-4FD448F099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43276" y="1740490"/>
            <a:ext cx="1228710" cy="12404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F7D0B2-1A97-0E4F-8BB0-2F266AD64B41}"/>
              </a:ext>
            </a:extLst>
          </p:cNvPr>
          <p:cNvCxnSpPr>
            <a:stCxn id="11" idx="3"/>
          </p:cNvCxnSpPr>
          <p:nvPr/>
        </p:nvCxnSpPr>
        <p:spPr>
          <a:xfrm>
            <a:off x="8571986" y="2360694"/>
            <a:ext cx="1034592" cy="928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8EA2C5-BF68-A44C-9AB7-6BB5DB657D1D}"/>
              </a:ext>
            </a:extLst>
          </p:cNvPr>
          <p:cNvCxnSpPr>
            <a:cxnSpLocks/>
          </p:cNvCxnSpPr>
          <p:nvPr/>
        </p:nvCxnSpPr>
        <p:spPr>
          <a:xfrm>
            <a:off x="8571986" y="3839548"/>
            <a:ext cx="9278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67EBF1A-E495-C345-933E-FC0BA481BE3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851" y="4353794"/>
            <a:ext cx="2348195" cy="236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9545B762-2BF9-AF48-ADAF-3DBEE7132C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7342" y="213909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06" y="1968501"/>
            <a:ext cx="5379235" cy="3965670"/>
          </a:xfrm>
        </p:spPr>
        <p:txBody>
          <a:bodyPr/>
          <a:lstStyle/>
          <a:p>
            <a:r>
              <a:rPr lang="en-US" sz="2000" dirty="0"/>
              <a:t>New fuel being qualified for research reactors</a:t>
            </a:r>
          </a:p>
          <a:p>
            <a:r>
              <a:rPr lang="en-US" sz="2000" dirty="0"/>
              <a:t>Fuel foil, with </a:t>
            </a:r>
            <a:r>
              <a:rPr lang="en-US" sz="2000" dirty="0" err="1"/>
              <a:t>Zr</a:t>
            </a:r>
            <a:r>
              <a:rPr lang="en-US" sz="2000" dirty="0"/>
              <a:t> diffusion barrier, Al cladding</a:t>
            </a:r>
          </a:p>
          <a:p>
            <a:r>
              <a:rPr lang="en-US" sz="2000" dirty="0"/>
              <a:t>Will be utilized in ATR, NBSR, MITR, MURR</a:t>
            </a:r>
          </a:p>
          <a:p>
            <a:r>
              <a:rPr lang="en-US" sz="2000" dirty="0"/>
              <a:t>Phenomena: Decomposition; Fission Gas Superlattice; Recrystallization; Interdiffusion region; Carbides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487" y="354723"/>
            <a:ext cx="2514600" cy="10033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21DD79-9C27-D04E-868B-05C6031FA80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309" y="5017340"/>
            <a:ext cx="3278732" cy="18336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DD1060-4521-304F-9F59-EA587A0DC4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4335564"/>
            <a:ext cx="2451113" cy="23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D9FA-2A73-A348-AADF-DAA4DA9C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Particle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C75E-6B7B-AA45-A036-ED0560405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86513" cy="3965670"/>
          </a:xfrm>
        </p:spPr>
        <p:txBody>
          <a:bodyPr/>
          <a:lstStyle/>
          <a:p>
            <a:r>
              <a:rPr lang="en-US" dirty="0"/>
              <a:t>High temperature gas reactors (HTGRs) or molten salt reactors (MSRs) can utilize TRISO particles as the fuel source</a:t>
            </a:r>
          </a:p>
          <a:p>
            <a:r>
              <a:rPr lang="en-US" dirty="0"/>
              <a:t>Pebble bed and prismatic types of HTGRs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 (in the US),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DEFD-4DD3-114E-AEF7-83117969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F3C4E-AAF9-F241-BEE7-1D88AC153F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2122" y="1735205"/>
            <a:ext cx="3399107" cy="2636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9DB53-13F3-434E-BB6F-25AEDBE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2760" y="4618991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88160"/>
            <a:ext cx="5779477" cy="46837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225" y="2019444"/>
            <a:ext cx="2045632" cy="20456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>
            <a:off x="2687135" y="2704259"/>
            <a:ext cx="3516014" cy="2259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>
            <a:off x="2205456" y="2939162"/>
            <a:ext cx="3661521" cy="135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>
            <a:off x="4219007" y="3236081"/>
            <a:ext cx="1647970" cy="71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3101224" y="3462507"/>
            <a:ext cx="2808140" cy="14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>
            <a:off x="4394552" y="3704900"/>
            <a:ext cx="1808597" cy="50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45B76-15AF-784B-9FB8-86D80C87DB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404" y="4116019"/>
            <a:ext cx="2168934" cy="2637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A927A-36D9-AA46-98B0-3D01AF45E0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1523449"/>
            <a:ext cx="2552700" cy="2616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EFA227-B690-9945-A520-36B36F2B9D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4245793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86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6CE5-3162-F641-B603-B191A38D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Nitride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8BE7-A08F-C84D-9627-577623F5F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34692" cy="3965670"/>
          </a:xfrm>
        </p:spPr>
        <p:txBody>
          <a:bodyPr/>
          <a:lstStyle/>
          <a:p>
            <a:r>
              <a:rPr lang="en-US" sz="2200" dirty="0"/>
              <a:t>Potential fuel for gas cooled reactors, compacts or TRISO kernels, as well as lead cooled reactors</a:t>
            </a:r>
          </a:p>
          <a:p>
            <a:r>
              <a:rPr lang="en-US" sz="2200" dirty="0"/>
              <a:t>Pb-cooled reactors are similar in concept to SFRs, pool-type</a:t>
            </a:r>
          </a:p>
          <a:p>
            <a:r>
              <a:rPr lang="en-US" sz="2200" dirty="0"/>
              <a:t>High fissile density, high thermal conductivity, and chemical stability with cladding</a:t>
            </a:r>
          </a:p>
          <a:p>
            <a:r>
              <a:rPr lang="en-US" sz="2200" dirty="0"/>
              <a:t>Very difficult to manufacture, poor oxidation resistance, requires N-enrichment</a:t>
            </a:r>
          </a:p>
          <a:p>
            <a:r>
              <a:rPr lang="en-US" sz="2200" dirty="0"/>
              <a:t>Also being explored as a potential accident tolerant fuel for LWRs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5E764-A8CC-C64B-A413-A2B54AF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6AE25-5EE5-1944-AB1A-2FA713982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292" y="2053567"/>
            <a:ext cx="4533282" cy="3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78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D812F-26FC-294E-B44E-1A26A20E7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82" y="1771868"/>
            <a:ext cx="3228230" cy="219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FACE3-0BDE-D14D-A1F4-13B49C5F7D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497" y="4053438"/>
            <a:ext cx="3566600" cy="2485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A908B-E54C-DA4E-AFF1-7D52BBCD1D43}"/>
              </a:ext>
            </a:extLst>
          </p:cNvPr>
          <p:cNvSpPr txBox="1"/>
          <p:nvPr/>
        </p:nvSpPr>
        <p:spPr>
          <a:xfrm>
            <a:off x="343717" y="2595214"/>
            <a:ext cx="104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KRUSTY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ECB6D-4262-6247-823B-7C9345D4B876}"/>
              </a:ext>
            </a:extLst>
          </p:cNvPr>
          <p:cNvSpPr txBox="1"/>
          <p:nvPr/>
        </p:nvSpPr>
        <p:spPr>
          <a:xfrm>
            <a:off x="5811520" y="253389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LightBridge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B7B86-62B0-8F4E-90E5-C3D4E9D8D5F3}"/>
              </a:ext>
            </a:extLst>
          </p:cNvPr>
          <p:cNvSpPr txBox="1"/>
          <p:nvPr/>
        </p:nvSpPr>
        <p:spPr>
          <a:xfrm>
            <a:off x="5850502" y="485871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Kairos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927A7-254D-E941-A39D-2251EE47B947}"/>
              </a:ext>
            </a:extLst>
          </p:cNvPr>
          <p:cNvSpPr txBox="1"/>
          <p:nvPr/>
        </p:nvSpPr>
        <p:spPr>
          <a:xfrm>
            <a:off x="201476" y="4872349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SSR</a:t>
            </a:r>
          </a:p>
        </p:txBody>
      </p:sp>
    </p:spTree>
    <p:extLst>
      <p:ext uri="{BB962C8B-B14F-4D97-AF65-F5344CB8AC3E}">
        <p14:creationId xmlns:p14="http://schemas.microsoft.com/office/powerpoint/2010/main" val="59217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AFD0-68A6-CF44-B47E-267C2610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C42D-BC40-684F-BE97-8DD2C9E3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53026" cy="3965670"/>
          </a:xfrm>
        </p:spPr>
        <p:txBody>
          <a:bodyPr/>
          <a:lstStyle/>
          <a:p>
            <a:r>
              <a:rPr lang="en-US" sz="2200" dirty="0"/>
              <a:t>There exist a number of nuclear fuels in different stages of utilization and development</a:t>
            </a:r>
          </a:p>
          <a:p>
            <a:r>
              <a:rPr lang="en-US" sz="2200" dirty="0"/>
              <a:t>The more established ones are the less interesting ones…</a:t>
            </a:r>
          </a:p>
          <a:p>
            <a:r>
              <a:rPr lang="en-US" sz="2200" dirty="0"/>
              <a:t>Active research on existing, underutilized, and developmental fuel designs</a:t>
            </a:r>
          </a:p>
          <a:p>
            <a:r>
              <a:rPr lang="en-US" sz="2200" dirty="0"/>
              <a:t>Each reactor design or application has individual needs, and no one fuel is one size fits all</a:t>
            </a:r>
          </a:p>
          <a:p>
            <a:r>
              <a:rPr lang="en-US" sz="2200" dirty="0"/>
              <a:t>Need to balance safety, performance (normal, off-normal, extended), manufacture, processing, waste, etc. 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49A73-07FF-914A-8CB5-D86971D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4D54F-FB5D-B840-8A62-B158216347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0339" y="2087738"/>
            <a:ext cx="2997642" cy="1955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535D4-FABD-0148-B6A6-3C4F295BDF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0339" y="4449243"/>
            <a:ext cx="2997642" cy="16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61A6-08EB-1544-ABD8-F73CF925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viewpoint/approach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5BED-E45D-8A4E-81E1-7596F6224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50141"/>
            <a:ext cx="5227906" cy="4140149"/>
          </a:xfrm>
        </p:spPr>
        <p:txBody>
          <a:bodyPr>
            <a:normAutofit/>
          </a:bodyPr>
          <a:lstStyle/>
          <a:p>
            <a:r>
              <a:rPr lang="en-US" dirty="0"/>
              <a:t>Scientifically informed engineering is a multiscale problem</a:t>
            </a:r>
          </a:p>
          <a:p>
            <a:r>
              <a:rPr lang="en-US" dirty="0"/>
              <a:t>Critical phenomena need to be identified from the macroscale, and informed from the lower length scales</a:t>
            </a:r>
          </a:p>
          <a:p>
            <a:r>
              <a:rPr lang="en-US" dirty="0"/>
              <a:t>Perform good science, sometimes for science’s sake, but often to address a key engineering problem or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E98D6-E5CA-244B-BEAB-EA89004830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506" y="1968501"/>
            <a:ext cx="6214794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37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09C-2E19-AD4C-AA1D-CF789061C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we model advanced fuels?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D8472-E5CF-7E4F-9419-3A2C1635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27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68528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Density Functional Theory (DFT)</a:t>
            </a:r>
          </a:p>
          <a:p>
            <a:pPr lvl="1"/>
            <a:r>
              <a:rPr lang="en-US" dirty="0"/>
              <a:t>is a computational quantum mechanical modelling method used to investigate the electronic structure of many-body systems, in particular atoms, molecules, and the condensed phases</a:t>
            </a:r>
          </a:p>
          <a:p>
            <a:r>
              <a:rPr lang="en-US" dirty="0"/>
              <a:t>Molecular Dynamics (MD)</a:t>
            </a:r>
          </a:p>
          <a:p>
            <a:pPr lvl="1"/>
            <a:r>
              <a:rPr lang="en-US" dirty="0"/>
              <a:t>is a computer simulation method for analyzing the physical movements of atoms and molecules, determined by numerically solving Newton's equations of motion for a system of interacting particles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7E6C9-8150-2D4E-B2CC-ABA36EE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140" y="1831341"/>
            <a:ext cx="4008210" cy="1760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A431-8A85-964F-B23D-2D86ACFDB7EF}"/>
              </a:ext>
            </a:extLst>
          </p:cNvPr>
          <p:cNvSpPr/>
          <p:nvPr/>
        </p:nvSpPr>
        <p:spPr>
          <a:xfrm>
            <a:off x="7954010" y="3663962"/>
            <a:ext cx="28985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Yashima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/10.1039/C0CC00573H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71BC-FA2B-4747-A865-7086317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955" y="3997974"/>
            <a:ext cx="2862580" cy="2259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89342-7F0E-8242-84BD-689FCE1E580A}"/>
              </a:ext>
            </a:extLst>
          </p:cNvPr>
          <p:cNvSpPr/>
          <p:nvPr/>
        </p:nvSpPr>
        <p:spPr>
          <a:xfrm>
            <a:off x="6918325" y="6356351"/>
            <a:ext cx="4583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Sand, https://</a:t>
            </a:r>
            <a:r>
              <a:rPr lang="en-US" sz="1100" dirty="0" err="1"/>
              <a:t>doi.org</a:t>
            </a:r>
            <a:r>
              <a:rPr lang="en-US" sz="1100" dirty="0"/>
              <a:t>/10.1016/j.jnucmat.2018.08.049</a:t>
            </a:r>
          </a:p>
        </p:txBody>
      </p:sp>
    </p:spTree>
    <p:extLst>
      <p:ext uri="{BB962C8B-B14F-4D97-AF65-F5344CB8AC3E}">
        <p14:creationId xmlns:p14="http://schemas.microsoft.com/office/powerpoint/2010/main" val="244453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685280" cy="3965670"/>
          </a:xfrm>
        </p:spPr>
        <p:txBody>
          <a:bodyPr>
            <a:normAutofit/>
          </a:bodyPr>
          <a:lstStyle/>
          <a:p>
            <a:r>
              <a:rPr lang="en-US" i="1" dirty="0"/>
              <a:t>ab initio </a:t>
            </a:r>
            <a:r>
              <a:rPr lang="en-US" dirty="0"/>
              <a:t>Molecular Dynamics (AIMD)</a:t>
            </a:r>
          </a:p>
          <a:p>
            <a:pPr lvl="1"/>
            <a:r>
              <a:rPr lang="en-US" dirty="0"/>
              <a:t>is a computer simulation method in which finite temperature molecular dynamics (MD) trajectories are generated with forces obtained from accurate 'on the fly' electronic structure calculations</a:t>
            </a:r>
          </a:p>
          <a:p>
            <a:pPr lvl="1"/>
            <a:r>
              <a:rPr lang="en-US" dirty="0"/>
              <a:t>hybrid mixing between the accuracy of electronic structure calculations, while allowing for real temperature effects to be considered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60AA5-AF31-6E41-A5E8-CE6CE4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1" y="1779566"/>
            <a:ext cx="2931158" cy="1902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61C304-9857-2E4C-80C2-F666A5D79070}"/>
              </a:ext>
            </a:extLst>
          </p:cNvPr>
          <p:cNvSpPr/>
          <p:nvPr/>
        </p:nvSpPr>
        <p:spPr>
          <a:xfrm>
            <a:off x="8091203" y="3706501"/>
            <a:ext cx="3177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Schnappinger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/10.1039/C7CP05061E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709FD-FC18-4E4B-9CD9-AA3D913D13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568" y="4040186"/>
            <a:ext cx="2331522" cy="22440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D8C2D-34F7-CD48-9878-AEA7765BB995}"/>
              </a:ext>
            </a:extLst>
          </p:cNvPr>
          <p:cNvSpPr/>
          <p:nvPr/>
        </p:nvSpPr>
        <p:spPr>
          <a:xfrm>
            <a:off x="8091203" y="6291264"/>
            <a:ext cx="3188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Yazyev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/10.1007/s00214-005-0052-6</a:t>
            </a:r>
          </a:p>
        </p:txBody>
      </p:sp>
    </p:spTree>
    <p:extLst>
      <p:ext uri="{BB962C8B-B14F-4D97-AF65-F5344CB8AC3E}">
        <p14:creationId xmlns:p14="http://schemas.microsoft.com/office/powerpoint/2010/main" val="871394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680" cy="3965670"/>
          </a:xfrm>
        </p:spPr>
        <p:txBody>
          <a:bodyPr/>
          <a:lstStyle/>
          <a:p>
            <a:r>
              <a:rPr lang="en-US" dirty="0"/>
              <a:t>Since we are dealing with the electronic structure, these calculations are very computationally expensive and limited to a few hundred atoms</a:t>
            </a:r>
          </a:p>
          <a:p>
            <a:r>
              <a:rPr lang="en-US" dirty="0"/>
              <a:t>Typically employed to calculate lattice constants, elastic constants, point defects, electronic densities, phonon DOS, etc.</a:t>
            </a:r>
          </a:p>
          <a:p>
            <a:r>
              <a:rPr lang="en-US" dirty="0"/>
              <a:t>DFT on advanced nuclear fuels has really only existed for about 15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FA0A1-E963-764F-A46B-CA1B8C96C7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070" y="1640274"/>
            <a:ext cx="2172970" cy="1935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6EB56-041A-E84F-9F68-50D390481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60" y="3661755"/>
            <a:ext cx="2715020" cy="2523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E471E-5AB8-9F48-938D-36036B1BBF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714" y="2160495"/>
            <a:ext cx="1904726" cy="4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5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896C8-4767-5042-905A-431455DA63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360" y="1958930"/>
            <a:ext cx="4368800" cy="436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ABB7E-9616-CB45-AAAF-36876E3D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44040"/>
            <a:ext cx="59690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F88FA-935F-F64D-8459-765B1441B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3972867"/>
            <a:ext cx="3119120" cy="2507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B2472-2395-3540-B722-AAD583473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40" y="3720951"/>
            <a:ext cx="1838960" cy="31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26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0880" cy="3965670"/>
          </a:xfrm>
        </p:spPr>
        <p:txBody>
          <a:bodyPr/>
          <a:lstStyle/>
          <a:p>
            <a:r>
              <a:rPr lang="en-US" dirty="0"/>
              <a:t>MD can span longer time scales and larger length scales, up to millions of atoms and nanoseconds</a:t>
            </a:r>
          </a:p>
          <a:p>
            <a:r>
              <a:rPr lang="en-US" dirty="0"/>
              <a:t>These simulations require interatomic potentials capable of accurately predicting a number of properties</a:t>
            </a:r>
          </a:p>
          <a:p>
            <a:r>
              <a:rPr lang="en-US" dirty="0"/>
              <a:t>No interatomic potentials for advanced nuclear fuels existed prior to about 15 years ago</a:t>
            </a:r>
          </a:p>
          <a:p>
            <a:r>
              <a:rPr lang="en-US" dirty="0"/>
              <a:t>Potential development is still a major area for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546F2-FE5E-EA43-A0E0-B791429978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728" y="4143330"/>
            <a:ext cx="2504274" cy="1941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58480-15D5-B543-B0FE-070790F152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902875"/>
            <a:ext cx="2233930" cy="2088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AD79C-E051-004B-AE46-1B0620A6F6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211" y="1968501"/>
            <a:ext cx="2762617" cy="185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EBD3B-B913-3746-8C47-ED9BDD6E69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0562" y="4094826"/>
            <a:ext cx="2886266" cy="21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6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A22A60-BF85-C145-A2E8-706C80729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101" y="1655017"/>
            <a:ext cx="3239348" cy="2429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5D17F8-57DF-BC44-B50B-66C2D565F6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" y="1968501"/>
            <a:ext cx="5699760" cy="1589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3B7F0B-82A4-0443-9034-0FA81CBB96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94" y="5476371"/>
            <a:ext cx="2321566" cy="1003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4F66A9-E5F8-8C4F-9FA6-A11848CA49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1224" y="5262874"/>
            <a:ext cx="2364173" cy="1478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A563E-3BB7-ED40-8A41-40F0CB8319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207" y="3558012"/>
            <a:ext cx="4818670" cy="1593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9BACF6-F962-E84D-A76F-957F9995B94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99021" y="4984634"/>
            <a:ext cx="2525396" cy="792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634A30-4824-1645-ABD0-CD4AC5D4059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921" y="4226985"/>
            <a:ext cx="2474261" cy="2336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4B7A9F-AF3C-7147-B977-FCCE56609B1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48105" y="2587768"/>
            <a:ext cx="5030203" cy="17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8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9E3784-8607-E54D-A112-A3127D7F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79891" y="2625766"/>
            <a:ext cx="4472168" cy="335412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9301F9-CD64-2A48-8EAD-F307E11577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71915" y="2500492"/>
            <a:ext cx="4781266" cy="358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542BC-A82B-4F45-BE96-3ABE8DB410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783" y="2583128"/>
            <a:ext cx="5224433" cy="391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B06DAD-B557-5845-9CA5-6E5C15836695}"/>
              </a:ext>
            </a:extLst>
          </p:cNvPr>
          <p:cNvSpPr txBox="1"/>
          <p:nvPr/>
        </p:nvSpPr>
        <p:spPr>
          <a:xfrm>
            <a:off x="1110208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BCC 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781F9F-CDD5-3246-9340-DEB4A8DB162E}"/>
              </a:ext>
            </a:extLst>
          </p:cNvPr>
          <p:cNvSpPr txBox="1"/>
          <p:nvPr/>
        </p:nvSpPr>
        <p:spPr>
          <a:xfrm>
            <a:off x="5229366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 U with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037F01-0952-F242-BFDD-25C192843DCB}"/>
              </a:ext>
            </a:extLst>
          </p:cNvPr>
          <p:cNvSpPr txBox="1"/>
          <p:nvPr/>
        </p:nvSpPr>
        <p:spPr>
          <a:xfrm>
            <a:off x="9395915" y="2220572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Eutectic LiCl-</a:t>
            </a:r>
            <a:r>
              <a:rPr lang="en-US" dirty="0" err="1"/>
              <a:t>KCl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16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465D-0E17-8A4A-B6F1-93A5BA61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41C8A-839E-1944-96BA-0F40AA0E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7E510-D3F3-794C-AD8A-34D0979187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47" y="1701294"/>
            <a:ext cx="8999506" cy="50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4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1920-0FD8-6346-ACF0-4AE02B6D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107-731A-8245-8183-D62C189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2648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BISON is the multiphysics MOOSE-based fuel performance code developed under NEAMS and includes thermal transport, stress, and underlying material evolution, etc.</a:t>
            </a:r>
          </a:p>
          <a:p>
            <a:r>
              <a:rPr lang="en-US" dirty="0"/>
              <a:t>BISON requires models for material properties and how they evolve during operation</a:t>
            </a:r>
          </a:p>
          <a:p>
            <a:r>
              <a:rPr lang="en-US" dirty="0"/>
              <a:t>A lot of these fundamental properties are unknown, and too difficult to obtain experimentally</a:t>
            </a:r>
          </a:p>
          <a:p>
            <a:r>
              <a:rPr lang="en-US" dirty="0"/>
              <a:t>Lower Length Scale Modeling!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CA5B-E8BF-F748-898F-09743B2D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A5A2-66BF-A24A-8C0A-1C40B232FE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0" y="4305846"/>
            <a:ext cx="4094480" cy="2050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7DEF-DB31-7942-8EDE-6A2E60056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60" y="1968501"/>
            <a:ext cx="4937760" cy="22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8646-A5A9-BE43-9D07-AB6EC2E3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CDA7-F45C-8047-8793-458A2A3D0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65751" cy="3965670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  <a:p>
            <a:r>
              <a:rPr lang="en-US" dirty="0"/>
              <a:t>While the fuel must meet neutronic requirements, limiting possible options of materials choice, the lifetime of the fuel is governed by material constraints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D4DC-1097-4943-9595-CA80169A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B262-7BED-BD46-80FC-E20199E4CB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4022" y="2290463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0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D07D-D9F9-9D4C-BB2C-A1F36649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80F28-C2A7-584C-AC08-F246E630C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38800" cy="3965670"/>
          </a:xfrm>
        </p:spPr>
        <p:txBody>
          <a:bodyPr/>
          <a:lstStyle/>
          <a:p>
            <a:r>
              <a:rPr lang="en-US" dirty="0"/>
              <a:t>Example of U-</a:t>
            </a:r>
            <a:r>
              <a:rPr lang="en-US" dirty="0" err="1"/>
              <a:t>Zr</a:t>
            </a:r>
            <a:r>
              <a:rPr lang="en-US" dirty="0"/>
              <a:t> fission gas swelling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22DF0-C29F-3A43-96C0-22D1867E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3121E-B9CD-0F4E-9B16-BC410971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28548"/>
            <a:ext cx="10414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52BFF-4D52-0E48-989B-C8033BE2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880" y="2672603"/>
            <a:ext cx="11176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72420-E2F4-A84E-B5D3-E4B19D202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448" y="2237310"/>
            <a:ext cx="4130472" cy="3266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B79AC-9AFA-ED49-8430-306F428183F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330" y="3606800"/>
            <a:ext cx="3145413" cy="3114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34889-0CB5-1243-B325-065D9130B26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032" y="2676207"/>
            <a:ext cx="2402735" cy="2126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A0A434-FC7F-BC4A-A571-37E248F0CD6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3991" y="4815840"/>
            <a:ext cx="2456776" cy="19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935" y="653679"/>
            <a:ext cx="4409065" cy="3478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Molten Salts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83519"/>
            <a:ext cx="8534400" cy="2735929"/>
          </a:xfrm>
        </p:spPr>
        <p:txBody>
          <a:bodyPr/>
          <a:lstStyle/>
          <a:p>
            <a:r>
              <a:rPr lang="en-US" sz="2000" dirty="0"/>
              <a:t>Applications of molten salts: Catalysis; Metal production; Solar power; Thermal energy storage; Pyroprocessing; Molten salt reactors</a:t>
            </a:r>
          </a:p>
          <a:p>
            <a:r>
              <a:rPr lang="en-US" sz="2000" dirty="0"/>
              <a:t>There is a gap in the fundamental properties of molten salts</a:t>
            </a:r>
          </a:p>
          <a:p>
            <a:r>
              <a:rPr lang="en-US" sz="2000" dirty="0"/>
              <a:t>These properties are difficult to collect experimentally due to high temperatures, corrosivity, toxicity, etc. </a:t>
            </a:r>
          </a:p>
          <a:p>
            <a:r>
              <a:rPr lang="en-US" sz="2000" dirty="0"/>
              <a:t>Computational methods are used to supplement the experimental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4B632-95D5-F24B-B8F7-ECCE285B2F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02" y="4052007"/>
            <a:ext cx="3756298" cy="2588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FF3551-48CD-D041-8F88-0E7AFD65DC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046" y="4063903"/>
            <a:ext cx="3739954" cy="25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77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B04C-509F-6B44-A857-15899096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2AF02-30A7-3845-A78D-E65FA8FD5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experimentalists to target specific salt pseudo-binaries and ternaries and validate computationally determined properties, then expand beyond the experimental data</a:t>
            </a:r>
          </a:p>
          <a:p>
            <a:r>
              <a:rPr lang="en-US" dirty="0"/>
              <a:t>Apply AIMD to determine density, compressibility, thermal expansion, heat capacity, enthalpy of mixing, etc.</a:t>
            </a:r>
          </a:p>
          <a:p>
            <a:r>
              <a:rPr lang="en-US" dirty="0"/>
              <a:t>Utilize these calculations to determine transport properties: diffusivity, viscosity, thermal conductivity,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13B5D-626E-814B-B1FE-8E9B8776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45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NaCl-MgCl2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</p:spPr>
            <p:txBody>
              <a:bodyPr/>
              <a:lstStyle/>
              <a:p>
                <a:r>
                  <a:rPr lang="en-US" dirty="0"/>
                  <a:t>Great agreement with the literature</a:t>
                </a:r>
              </a:p>
              <a:p>
                <a:r>
                  <a:rPr lang="en-US" dirty="0"/>
                  <a:t>Identified a temperature transition</a:t>
                </a:r>
              </a:p>
              <a:p>
                <a:r>
                  <a:rPr lang="en-US" dirty="0"/>
                  <a:t>Fit with first order Redlich-</a:t>
                </a:r>
                <a:r>
                  <a:rPr lang="en-US" dirty="0" err="1"/>
                  <a:t>Kister</a:t>
                </a:r>
                <a:r>
                  <a:rPr lang="en-US" dirty="0"/>
                  <a:t> expansion (n=2)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𝑅𝐾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nary>
                      <m:naryPr>
                        <m:chr m:val="∑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sz="2667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  <a:blipFill>
                <a:blip r:embed="rId3"/>
                <a:stretch>
                  <a:fillRect l="-2181" t="-1250" r="-1869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8065" y="285190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465" y="1926444"/>
            <a:ext cx="3728545" cy="3703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758" y="1960503"/>
            <a:ext cx="3718707" cy="36356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1684" y="3391840"/>
            <a:ext cx="162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1100 K</a:t>
            </a:r>
          </a:p>
        </p:txBody>
      </p:sp>
    </p:spTree>
    <p:extLst>
      <p:ext uri="{BB962C8B-B14F-4D97-AF65-F5344CB8AC3E}">
        <p14:creationId xmlns:p14="http://schemas.microsoft.com/office/powerpoint/2010/main" val="2573007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BFCB-D8A5-904D-AB5F-B3096E96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1529-E8A0-1A42-BF4B-5C142A1E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25920" cy="3965670"/>
          </a:xfrm>
        </p:spPr>
        <p:txBody>
          <a:bodyPr/>
          <a:lstStyle/>
          <a:p>
            <a:r>
              <a:rPr lang="en-US" dirty="0"/>
              <a:t>Scientifically informed engineering is a multiscale problem</a:t>
            </a:r>
          </a:p>
          <a:p>
            <a:r>
              <a:rPr lang="en-US" dirty="0"/>
              <a:t>There exist a number of scientific knowledge gaps for advanced nuclear fuels</a:t>
            </a:r>
          </a:p>
          <a:p>
            <a:r>
              <a:rPr lang="en-US" dirty="0"/>
              <a:t>Atomistic methods (DFT, MD, AIMD) are a rapidly growing area that can fill in a number of these gaps</a:t>
            </a:r>
          </a:p>
          <a:p>
            <a:r>
              <a:rPr lang="en-US" dirty="0"/>
              <a:t>Atomistic data can be implemented into higher length scale methodologies to increase fidelity of fuel performance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A330D-581B-B94E-9D92-024E7FC8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382E8-E23F-1240-AC13-ADC5611984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750" y="1055849"/>
            <a:ext cx="3179584" cy="1374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3139B-1CFF-6649-BCF2-B462FBA856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647713" y="2581906"/>
            <a:ext cx="1967568" cy="209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D01D4-3328-AA4E-9B99-51C3870805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202" y="4826988"/>
            <a:ext cx="2968680" cy="14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6BCD-4C48-634B-A3CC-DCF053FE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EEF-B4FF-3444-8B4E-4658FE7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0960" cy="3965670"/>
          </a:xfrm>
        </p:spPr>
        <p:txBody>
          <a:bodyPr/>
          <a:lstStyle/>
          <a:p>
            <a:r>
              <a:rPr lang="en-US" sz="2200" dirty="0"/>
              <a:t>Safety:</a:t>
            </a:r>
          </a:p>
          <a:p>
            <a:pPr lvl="1"/>
            <a:r>
              <a:rPr lang="en-US" sz="2200" dirty="0"/>
              <a:t>Stable and predictable behavior</a:t>
            </a:r>
          </a:p>
          <a:p>
            <a:pPr lvl="1"/>
            <a:r>
              <a:rPr lang="en-US" sz="2200" dirty="0"/>
              <a:t>No melting, no phase changes under transients that lead to deleterious behavior</a:t>
            </a:r>
          </a:p>
          <a:p>
            <a:r>
              <a:rPr lang="en-US" sz="2200" dirty="0"/>
              <a:t>Uranium density</a:t>
            </a:r>
          </a:p>
          <a:p>
            <a:r>
              <a:rPr lang="en-US" sz="2200" dirty="0"/>
              <a:t>Mechanical integrity</a:t>
            </a:r>
          </a:p>
          <a:p>
            <a:r>
              <a:rPr lang="en-US" sz="2200" dirty="0"/>
              <a:t>Cladding interactions</a:t>
            </a:r>
          </a:p>
          <a:p>
            <a:r>
              <a:rPr lang="en-US" sz="2200" dirty="0"/>
              <a:t>Swelling and fission gas release</a:t>
            </a:r>
          </a:p>
          <a:p>
            <a:r>
              <a:rPr lang="en-US" sz="2200" dirty="0"/>
              <a:t>Operating temperatures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20EDF-05D4-5445-80AC-0996A955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160495"/>
            <a:ext cx="4265728" cy="37619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B2E24-055C-9646-A7D8-897D6F17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Mixed oxide (MOX) </a:t>
            </a:r>
          </a:p>
          <a:p>
            <a:pPr lvl="1"/>
            <a:r>
              <a:rPr lang="en-US" dirty="0"/>
              <a:t>Accident tolerant fuel (ATF)</a:t>
            </a:r>
          </a:p>
          <a:p>
            <a:r>
              <a:rPr lang="en-US" dirty="0"/>
              <a:t>UZr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r>
              <a:rPr lang="en-US" dirty="0"/>
              <a:t>NaCl-UCl3 – Molten Salt Reactors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6205219" cy="27805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Pure uranium has three phases</a:t>
            </a:r>
          </a:p>
          <a:p>
            <a:pPr lvl="1"/>
            <a:r>
              <a:rPr lang="en-US" dirty="0"/>
              <a:t>α-phase is orthorhombic</a:t>
            </a:r>
          </a:p>
          <a:p>
            <a:pPr lvl="1"/>
            <a:r>
              <a:rPr lang="en-US" dirty="0"/>
              <a:t>β-phase is tetragonal</a:t>
            </a:r>
          </a:p>
          <a:p>
            <a:pPr lvl="1"/>
            <a:r>
              <a:rPr lang="en-US" dirty="0">
                <a:latin typeface="Symbol" pitchFamily="2" charset="2"/>
              </a:rPr>
              <a:t>g</a:t>
            </a:r>
            <a:r>
              <a:rPr lang="en-US" dirty="0"/>
              <a:t>-phase is body-centered cubic</a:t>
            </a:r>
          </a:p>
          <a:p>
            <a:pPr lvl="1"/>
            <a:r>
              <a:rPr lang="en-US" dirty="0"/>
              <a:t>During thermal cycling, pure uranium</a:t>
            </a:r>
            <a:br>
              <a:rPr lang="en-US" dirty="0"/>
            </a:br>
            <a:r>
              <a:rPr lang="en-US" dirty="0"/>
              <a:t>dramatically swells</a:t>
            </a:r>
          </a:p>
          <a:p>
            <a:pPr lvl="1"/>
            <a:r>
              <a:rPr lang="en-US" dirty="0"/>
              <a:t>Alpha 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9" y="4699859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4" y="2038129"/>
            <a:ext cx="3415123" cy="2622072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3100-C28A-D440-BDFF-BD70AE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95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E0377F-9E0F-FB49-900E-4582FE1FF0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08" y="4531677"/>
            <a:ext cx="2143406" cy="2007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2826"/>
            <a:ext cx="6223269" cy="467037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r>
              <a:rPr lang="en-US" dirty="0"/>
              <a:t>Good behaviors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 (no amorphization can incorporate a large number of fission products as substitutional defects)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95318" y="2434597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0456" y="4386851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050" y="1882826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82826"/>
            <a:ext cx="6253778" cy="4670374"/>
          </a:xfrm>
        </p:spPr>
        <p:txBody>
          <a:bodyPr>
            <a:normAutofit/>
          </a:bodyPr>
          <a:lstStyle/>
          <a:p>
            <a:r>
              <a:rPr lang="en-US" sz="2200" dirty="0"/>
              <a:t>Bad behaviors</a:t>
            </a:r>
          </a:p>
          <a:p>
            <a:pPr lvl="1"/>
            <a:r>
              <a:rPr lang="en-US" sz="2200" dirty="0"/>
              <a:t>Brittle (thermal stress fractures, fragmentation)</a:t>
            </a:r>
          </a:p>
          <a:p>
            <a:pPr lvl="1"/>
            <a:r>
              <a:rPr lang="en-US" sz="2200" dirty="0"/>
              <a:t>Poor thermal conductivity</a:t>
            </a:r>
          </a:p>
          <a:p>
            <a:pPr lvl="1"/>
            <a:r>
              <a:rPr lang="en-US" sz="2200" dirty="0"/>
              <a:t>Properties very sensitive to stoichiometry</a:t>
            </a:r>
          </a:p>
          <a:p>
            <a:pPr lvl="1"/>
            <a:r>
              <a:rPr lang="en-US" sz="2200" dirty="0"/>
              <a:t>Limited linear heating rates</a:t>
            </a:r>
          </a:p>
          <a:p>
            <a:pPr lvl="1"/>
            <a:r>
              <a:rPr lang="en-US" sz="2200" dirty="0"/>
              <a:t>Non-negligible thermal expansion/swelling</a:t>
            </a:r>
          </a:p>
          <a:p>
            <a:pPr lvl="1"/>
            <a:r>
              <a:rPr lang="en-US" sz="2200" dirty="0"/>
              <a:t>Higher stored thermal energy than other fuel material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717D6-4BB2-0240-B051-2B13E1005A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101" y="4105542"/>
            <a:ext cx="3613463" cy="2636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519F9-1873-574C-9ECB-7F81C82D4F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9075" y="1503720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9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CC-F154-ED4B-BBB0-52238C7E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7495-F9F3-EA4E-A7CF-EA05A7C0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64536" cy="3965670"/>
          </a:xfrm>
        </p:spPr>
        <p:txBody>
          <a:bodyPr/>
          <a:lstStyle/>
          <a:p>
            <a:r>
              <a:rPr lang="en-US" sz="2200" dirty="0"/>
              <a:t>Critical Phenomena</a:t>
            </a:r>
          </a:p>
          <a:p>
            <a:pPr lvl="1"/>
            <a:r>
              <a:rPr lang="en-US" sz="2200" dirty="0"/>
              <a:t>Thermal conductivity (and degradation)</a:t>
            </a:r>
          </a:p>
          <a:p>
            <a:pPr lvl="1"/>
            <a:r>
              <a:rPr lang="en-US" sz="2200" dirty="0"/>
              <a:t>Fission gas release, leading to pressure increase inside the cladding</a:t>
            </a:r>
          </a:p>
          <a:p>
            <a:pPr lvl="1"/>
            <a:r>
              <a:rPr lang="en-US" sz="2200" dirty="0"/>
              <a:t>Fuel fragmentation and relocation under transients</a:t>
            </a:r>
          </a:p>
          <a:p>
            <a:pPr lvl="1"/>
            <a:r>
              <a:rPr lang="en-US" sz="2200" dirty="0"/>
              <a:t>Bambooing creating stress concentrations</a:t>
            </a:r>
          </a:p>
          <a:p>
            <a:r>
              <a:rPr lang="en-US" sz="2200" dirty="0"/>
              <a:t>All 98 operational reactors in US utilize UO2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2081-A5A0-DE43-8CFF-DDC496CA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88D30-8CC3-E146-8868-B29EFADC51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086" y="4573519"/>
            <a:ext cx="3867307" cy="197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8AC90-2AA9-2748-BEF3-AADCBEC969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441" y="1776731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22751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12354</TotalTime>
  <Words>1680</Words>
  <Application>Microsoft Macintosh PowerPoint</Application>
  <PresentationFormat>Widescreen</PresentationFormat>
  <Paragraphs>237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Symbol</vt:lpstr>
      <vt:lpstr>NCStateU-horizontal-left-logo</vt:lpstr>
      <vt:lpstr>Nuclear Fuel Concepts</vt:lpstr>
      <vt:lpstr>My viewpoint/approach</vt:lpstr>
      <vt:lpstr>Fuel is the Heat Source</vt:lpstr>
      <vt:lpstr>Fuel Considerations</vt:lpstr>
      <vt:lpstr>Fuel Types and Associated Reactor Types</vt:lpstr>
      <vt:lpstr>Why not use pure uranium metal?</vt:lpstr>
      <vt:lpstr>Uranium Dioxide (UO2)</vt:lpstr>
      <vt:lpstr>Uranium Dioxide (UO2)</vt:lpstr>
      <vt:lpstr>Uranium Dioxide (UO2)</vt:lpstr>
      <vt:lpstr>Mixed Oxides</vt:lpstr>
      <vt:lpstr>Accident Tolerant Fuel/Advanced Technology Fuel</vt:lpstr>
      <vt:lpstr>Uranium-Zirconium (UZr)</vt:lpstr>
      <vt:lpstr>Uranium-Zirconium (UZr)</vt:lpstr>
      <vt:lpstr>Uranium-Molybdenum (UMo)</vt:lpstr>
      <vt:lpstr>TRISO Particle Reactors</vt:lpstr>
      <vt:lpstr>UC/UCO TRISO Fuels</vt:lpstr>
      <vt:lpstr>Uranium Nitride</vt:lpstr>
      <vt:lpstr>Unique Fuel Designs</vt:lpstr>
      <vt:lpstr>Summary</vt:lpstr>
      <vt:lpstr>How do we model advanced fuels?</vt:lpstr>
      <vt:lpstr>Atomistic Modeler’s Toolkit</vt:lpstr>
      <vt:lpstr>Atomistic Modeler’s Toolkit</vt:lpstr>
      <vt:lpstr>DFT applied to Nuclear Fuels</vt:lpstr>
      <vt:lpstr>DFT applied to Nuclear Fuels</vt:lpstr>
      <vt:lpstr>MD applied to Nuclear Fuels</vt:lpstr>
      <vt:lpstr>MD applied to Nuclear Fuels</vt:lpstr>
      <vt:lpstr>AIMD applied to Nuclear Fuels</vt:lpstr>
      <vt:lpstr>Integration into Fuel Performance Models</vt:lpstr>
      <vt:lpstr>Integration into Fuel Performance Models</vt:lpstr>
      <vt:lpstr>Integration into Fuel Performance Models</vt:lpstr>
      <vt:lpstr>Molten Salts</vt:lpstr>
      <vt:lpstr>What do we do?</vt:lpstr>
      <vt:lpstr>NaCl-MgCl2 Density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54</cp:revision>
  <dcterms:created xsi:type="dcterms:W3CDTF">2019-12-09T16:44:02Z</dcterms:created>
  <dcterms:modified xsi:type="dcterms:W3CDTF">2022-04-06T20:07:23Z</dcterms:modified>
</cp:coreProperties>
</file>